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8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307" r:id="rId14"/>
    <p:sldId id="298" r:id="rId15"/>
    <p:sldId id="281" r:id="rId16"/>
    <p:sldId id="285" r:id="rId17"/>
    <p:sldId id="282" r:id="rId18"/>
    <p:sldId id="284" r:id="rId19"/>
    <p:sldId id="297" r:id="rId20"/>
    <p:sldId id="294" r:id="rId21"/>
    <p:sldId id="295" r:id="rId22"/>
    <p:sldId id="296" r:id="rId23"/>
    <p:sldId id="300" r:id="rId24"/>
    <p:sldId id="299" r:id="rId25"/>
    <p:sldId id="301" r:id="rId26"/>
    <p:sldId id="302" r:id="rId27"/>
    <p:sldId id="283" r:id="rId28"/>
    <p:sldId id="286" r:id="rId29"/>
    <p:sldId id="287" r:id="rId30"/>
    <p:sldId id="288" r:id="rId31"/>
    <p:sldId id="290" r:id="rId32"/>
    <p:sldId id="291" r:id="rId33"/>
    <p:sldId id="289" r:id="rId34"/>
    <p:sldId id="292" r:id="rId35"/>
    <p:sldId id="269" r:id="rId36"/>
    <p:sldId id="270" r:id="rId37"/>
    <p:sldId id="271" r:id="rId38"/>
    <p:sldId id="278" r:id="rId39"/>
    <p:sldId id="279" r:id="rId40"/>
    <p:sldId id="280" r:id="rId41"/>
    <p:sldId id="272" r:id="rId42"/>
    <p:sldId id="303" r:id="rId43"/>
    <p:sldId id="304" r:id="rId44"/>
    <p:sldId id="305" r:id="rId45"/>
    <p:sldId id="273" r:id="rId46"/>
    <p:sldId id="277" r:id="rId47"/>
    <p:sldId id="306" r:id="rId48"/>
    <p:sldId id="274" r:id="rId49"/>
    <p:sldId id="275" r:id="rId50"/>
    <p:sldId id="276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3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view3D>
      <c:rotX val="30"/>
      <c:rAngAx val="1"/>
    </c:view3D>
    <c:plotArea>
      <c:layout/>
      <c:pie3DChart>
        <c:varyColors val="1"/>
        <c:ser>
          <c:idx val="0"/>
          <c:order val="0"/>
          <c:explosion val="25"/>
          <c:dPt>
            <c:idx val="0"/>
            <c:explosion val="31"/>
            <c:extLst xmlns:c16r2="http://schemas.microsoft.com/office/drawing/2015/06/chart">
              <c:ext xmlns:c16="http://schemas.microsoft.com/office/drawing/2014/chart" uri="{C3380CC4-5D6E-409C-BE32-E72D297353CC}">
                <c16:uniqueId val="{00000001-F78E-4BFC-B23B-075DABA29059}"/>
              </c:ext>
            </c:extLst>
          </c:dPt>
          <c:dPt>
            <c:idx val="1"/>
            <c:explosion val="27"/>
            <c:extLst xmlns:c16r2="http://schemas.microsoft.com/office/drawing/2015/06/chart">
              <c:ext xmlns:c16="http://schemas.microsoft.com/office/drawing/2014/chart" uri="{C3380CC4-5D6E-409C-BE32-E72D297353CC}">
                <c16:uniqueId val="{00000000-F78E-4BFC-B23B-075DABA2905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BDD1E06B-16C3-4B7A-AC09-DA566F133EA6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</a:t>
                    </a:r>
                    <a:fld id="{D777430F-F348-4B5D-8FCB-35C423A7AF12}" type="CATEGORYNAME">
                      <a:rPr lang="ru-RU" baseline="0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321A19CC-A1E6-49AD-8520-EBC4C3E438C5}" type="VALUE">
                      <a:rPr lang="ru-RU" baseline="0"/>
                      <a:pPr/>
                      <a:t>[ЗНАЧЕНИЕ]</a:t>
                    </a:fld>
                    <a:r>
                      <a:rPr lang="ru-RU" baseline="0" smtClean="0"/>
                      <a:t>;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78E-4BFC-B23B-075DABA2905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DA86983C-8359-45F8-ADBC-D18F533D2B47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</a:t>
                    </a:r>
                    <a:fld id="{B405BAE0-FA57-4A9B-B239-F92B1BCE47DE}" type="CATEGORYNAME">
                      <a:rPr lang="ru-RU" baseline="0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1BE11D95-2168-4FED-9113-41DA4AF94E62}" type="VALUE">
                      <a:rPr lang="ru-RU" baseline="0"/>
                      <a:pPr/>
                      <a:t>[ЗНАЧЕНИЕ]</a:t>
                    </a:fld>
                    <a:r>
                      <a:rPr lang="ru-RU" baseline="0" smtClean="0"/>
                      <a:t>;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8E-4BFC-B23B-075DABA2905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Лист14!$A$1:$A$2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Лист14!$B$1:$B$2</c:f>
              <c:numCache>
                <c:formatCode>0%</c:formatCode>
                <c:ptCount val="2"/>
                <c:pt idx="0">
                  <c:v>0.82000000000000028</c:v>
                </c:pt>
                <c:pt idx="1">
                  <c:v>0.18000000000000008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CD-4A3A-83CF-B156648B1CE2}"/>
            </c:ext>
          </c:extLst>
        </c:ser>
        <c:dLbls/>
      </c:pie3DChart>
    </c:plotArea>
    <c:legend>
      <c:legendPos val="r"/>
      <c:layout/>
      <c:overlay val="1"/>
    </c:legend>
    <c:plotVisOnly val="1"/>
    <c:dispBlanksAs val="zero"/>
    <c:showDLblsOverMax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134</c:v>
                </c:pt>
                <c:pt idx="2">
                  <c:v>373</c:v>
                </c:pt>
                <c:pt idx="3">
                  <c:v>374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4D-4C7F-B212-CB69A6B6FE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89</c:v>
                </c:pt>
                <c:pt idx="2">
                  <c:v>178</c:v>
                </c:pt>
                <c:pt idx="3">
                  <c:v>245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4D-4C7F-B212-CB69A6B6FE0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  <c:pt idx="1">
                  <c:v>95</c:v>
                </c:pt>
                <c:pt idx="2">
                  <c:v>201</c:v>
                </c:pt>
                <c:pt idx="3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4D-4C7F-B212-CB69A6B6FE04}"/>
            </c:ext>
          </c:extLst>
        </c:ser>
        <c:dLbls/>
        <c:marker val="1"/>
        <c:axId val="89381120"/>
        <c:axId val="89387008"/>
      </c:lineChart>
      <c:catAx>
        <c:axId val="89381120"/>
        <c:scaling>
          <c:orientation val="minMax"/>
        </c:scaling>
        <c:axPos val="b"/>
        <c:numFmt formatCode="General" sourceLinked="1"/>
        <c:tickLblPos val="nextTo"/>
        <c:crossAx val="89387008"/>
        <c:crosses val="autoZero"/>
        <c:auto val="1"/>
        <c:lblAlgn val="ctr"/>
        <c:lblOffset val="100"/>
      </c:catAx>
      <c:valAx>
        <c:axId val="89387008"/>
        <c:scaling>
          <c:orientation val="minMax"/>
        </c:scaling>
        <c:axPos val="l"/>
        <c:majorGridlines/>
        <c:numFmt formatCode="General" sourceLinked="1"/>
        <c:tickLblPos val="nextTo"/>
        <c:crossAx val="89381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059649122807026"/>
          <c:y val="0.38369958657128644"/>
          <c:w val="0.11887719298245614"/>
          <c:h val="0.35460518415590214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984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314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923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4363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7937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2882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7822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666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493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551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873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625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80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45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244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320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295B5-2114-4C80-B0B5-68E6050D896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F675D4-AC3F-4A25-AF5B-3929CA217E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64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chitgma.ru/vosp/sodruzhestvo/volonterskie-dvizheniya?id=3128:volonterskij-otryad-pravilnyj-vybor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chitgma.ru/vosp/sodruzhestvo/volonterskie-dvizheniya?id=381:volonterskij-profilakticheskij-otryad-endorfin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hyperlink" Target="http://chitgma.ru/vosp/sodruzhestvo/volonterskie-dvizheniya?id=381:volonterskij-profilakticheskij-otryad-endorfin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chitgma.ru/vosp/sodruzhestvo/volonterskie-dvizheniya?id=382:volonterskij-otryad-podari-ulybk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chitgma.ru/vosp/sodruzhestvo/volonterskie-dvizheniya?id=6479:meditsinskoe-turisticheskoe-bratstv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hyperlink" Target="http://chitgma.ru/vosp/sodruzhestvo/volonterskie-dvizheniya?id=6478:assotsiatsiya-molodykh-stomatolo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hyperlink" Target="http://chitgma.ru/vosp/sodruzhestvo/volonterskie-dvizheniya?id=6475:studencheskij-meditsinskij-otryad-panatse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hyperlink" Target="http://chitgma.ru/vosp/sodruzhestvo/volonterskie-dvizheniya?id=386:volonterskij-otryad-buya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chitgma.ru/vosp/sodruzhestvo/volonterskie-dvizheniya?id=4627:volonterskij-otryad-beregi-svoe-serdts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chitgma.ru/vosp/sodruzhestvo/volonterskie-dvizheniya/5951-volonterskij-otryad-schaste-na-ladoni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6991" y="2404534"/>
            <a:ext cx="4987011" cy="1407445"/>
          </a:xfrm>
        </p:spPr>
        <p:txBody>
          <a:bodyPr/>
          <a:lstStyle/>
          <a:p>
            <a:r>
              <a:rPr lang="ru-RU" dirty="0" smtClean="0"/>
              <a:t>Организация пропаганды ЗОЖ в </a:t>
            </a:r>
            <a:r>
              <a:rPr lang="ru-RU" dirty="0" smtClean="0"/>
              <a:t>ЧГМА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http://chitgma.ru/incs/images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790" y="2694016"/>
            <a:ext cx="4181215" cy="356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843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Диспансеризация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и сотрудников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391841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Здравпункт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 расположен по адресу ул. Хабаровская 2.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и лечение студентов и сотрудников академии осуществляется в МУЗ «Поликлиника Центрального района г. Читы» на основании договора о медицинском обслуживании, заключенного с данным учреждением. </a:t>
            </a:r>
          </a:p>
        </p:txBody>
      </p:sp>
      <p:pic>
        <p:nvPicPr>
          <p:cNvPr id="2052" name="Picture 4" descr="http://chitgma.ru/images/VIIIvuz/1_1/B49J5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668" y="2160589"/>
            <a:ext cx="5427024" cy="36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001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3896" y="320040"/>
            <a:ext cx="6293922" cy="1394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Анкета “Оценка студентов условий ЗОЖ в ЧГМА”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Показатель удовлетворенности условиями формирования ЗОЖ. 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Вопрос №11  Удовлетворяют ли вас условия формирования ЗОЖ   в ЧГМА.</a:t>
            </a:r>
            <a:r>
              <a:rPr lang="ru-RU" sz="1800" b="1" dirty="0">
                <a:solidFill>
                  <a:schemeClr val="tx1"/>
                </a:solidFill>
              </a:rPr>
              <a:t/>
            </a:r>
            <a:br>
              <a:rPr lang="ru-RU" sz="1800" b="1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9595876"/>
              </p:ext>
            </p:extLst>
          </p:nvPr>
        </p:nvGraphicFramePr>
        <p:xfrm>
          <a:off x="5177641" y="1609725"/>
          <a:ext cx="5925787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0635" y="671530"/>
            <a:ext cx="39426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Анкетирование обучающихся и сотрудников Академии с целью выявления отношения к здоровому образу жизни, самооценке состояния здоровья, распространённости факторов риска различных заболеваний и вредных привычек.</a:t>
            </a:r>
          </a:p>
        </p:txBody>
      </p:sp>
    </p:spTree>
    <p:extLst>
      <p:ext uri="{BB962C8B-B14F-4D97-AF65-F5344CB8AC3E}">
        <p14:creationId xmlns:p14="http://schemas.microsoft.com/office/powerpoint/2010/main" xmlns="" val="182541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78" y="277091"/>
            <a:ext cx="9167310" cy="13208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социально-негативных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в студенческой среде и пропаганда здорового образа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жизни: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97891"/>
            <a:ext cx="8953553" cy="4969164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комплекса мероприятий, направленных на профилактику употребления ПАВ,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табакокурения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алкоголизма, распространения ВИЧ-инфекции среди обучающихся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образовательного и воспитательного потенциала учебных дисциплин;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актива Студенческого Совета к разработке и реализации мероприятий по пропаганде здорового образа жизни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Чтение лекций для студентов всех курсов и факультетов ФГБОУ ВО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ЧГМА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профилактике социально значимых заболеваний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 волонтеров отряда «Правильный выбор» по формированию мотивации здорового образа жизни среди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г. Читы и Забайкальского края.</a:t>
            </a:r>
          </a:p>
        </p:txBody>
      </p:sp>
    </p:spTree>
    <p:extLst>
      <p:ext uri="{BB962C8B-B14F-4D97-AF65-F5344CB8AC3E}">
        <p14:creationId xmlns:p14="http://schemas.microsoft.com/office/powerpoint/2010/main" xmlns="" val="105690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2" y="154379"/>
            <a:ext cx="10664042" cy="156754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актива Студенческого Совета к разработке и реализации мероприятий по пропаганде здорового образа жизни;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9460" name="Picture 4" descr="ÐÐ°ÑÑÐ´ÐºÐ° Ñ ÑÐµÐ¼Ð¿Ð¸Ð¾Ð½Ð¾Ð¼!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130" y="1721922"/>
            <a:ext cx="4610853" cy="380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chitgma.ru/imgs/O9VmT7ML3wM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997" y="1211283"/>
            <a:ext cx="3835730" cy="23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chitgma.ru/imgs/P_oxlbyBT0Y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0235" y="1279564"/>
            <a:ext cx="3392384" cy="33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chitgma.ru/imgs/EcXRnxc1Yl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6491" y="3859482"/>
            <a:ext cx="4180824" cy="278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4817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-558140" y="498764"/>
            <a:ext cx="1235474" cy="1108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677863" y="1508166"/>
            <a:ext cx="8596312" cy="4533859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на базе ФГБОУ ВО ЧГМА реализуется 5 основных проектов, направленных на формирование и поддержку мероприятий по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мотиваций здорового образа жизни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ЧГИА существует и активно реализует свою деятельность 10 волонтерских отрядов.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apf.mail.ru/cgi-bin/readmsg/logo_ruki.png?id=15233221940000000266%3B0%3B3&amp;x-email=oleperf80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pf.mail.ru/cgi-bin/readmsg/logo_ruki.png?id=15233221940000000266%3B0%3B3&amp;x-email=oleperf80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6331" y="2766951"/>
            <a:ext cx="4021362" cy="568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2804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77305" cy="839190"/>
          </a:xfrm>
        </p:spPr>
        <p:txBody>
          <a:bodyPr>
            <a:normAutofit/>
          </a:bodyPr>
          <a:lstStyle/>
          <a:p>
            <a:r>
              <a:rPr lang="ru-RU" dirty="0">
                <a:hlinkClick r:id="rId2"/>
              </a:rPr>
              <a:t>Волонтерский отряд "Правильный выбор"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930400"/>
            <a:ext cx="5830345" cy="47316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проект волонтёрского отряда «Правильный выбор» и преподавателей кафедр ВУЗа, направленный на формирование мотиваций здорового образа жизни учащихся школ города и края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рассчитан на длительную перспективу и уже  реализуется в течение 5 лет. </a:t>
            </a:r>
          </a:p>
        </p:txBody>
      </p:sp>
      <p:pic>
        <p:nvPicPr>
          <p:cNvPr id="7170" name="Picture 2" descr="http://chitgma.ru/images/vibor/untitle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4555" y="2743201"/>
            <a:ext cx="5176446" cy="38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4369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08578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Международный проект «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Dance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реализуется на базе ГБОУ ВПО ЧГМА с апреля 2013 года, рассчитан на длительную перспективу.</a:t>
            </a:r>
          </a:p>
        </p:txBody>
      </p:sp>
      <p:pic>
        <p:nvPicPr>
          <p:cNvPr id="9218" name="Picture 2" descr="http://chitgma.ru/images/dande4life/FgTnUig3VJA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263" y="2256312"/>
            <a:ext cx="4466994" cy="255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hitgma.ru/images/dande4life/IMG_1259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9467" y="2093599"/>
            <a:ext cx="5128944" cy="287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hitgma.ru/images/dande4life/Mp7hrbxJTZE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0717" y="4210589"/>
            <a:ext cx="4250895" cy="255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9613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81" y="249382"/>
            <a:ext cx="10343407" cy="168101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Всероссийского проекта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«Волонтёры-медики».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 базе ГБОУ ВПО ЧГМА с сентября 2015 года работает региональное отделение Всероссийского общественного объединения «Волонтёры-медики».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chitgma.ru/images/vol_med/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64" y="2445596"/>
            <a:ext cx="4831420" cy="321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hitgma.ru/images/vol_med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239" y="2445597"/>
            <a:ext cx="5128945" cy="367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6852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"ПОМОГИ, если ты стал очевидцем ДТП..." 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совместный проект волонтёрского движения "Ты не один!".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9274002" y="3990109"/>
            <a:ext cx="1306912" cy="20512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http://chitgma.ru/attachments/article/3404/%D0%9F%D0%9E%D0%9C%D0%9E%D0%93%D0%98,%20%D0%B5%D1%81%D0%BB%D0%B8%20%D1%82%D1%8B%20%D1%81%D1%82%D0%B0%D0%BB%20%D0%BE%D1%87%D0%B5%D0%B2%D0%B8%D0%B4%D1%86%D0%B5%D0%BC%20%D0%94%D0%A2%D0%9F%20%D0%B1%D1%83%D0%BA%D0%BB%D0%B5%D1%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0665" y="2092296"/>
            <a:ext cx="7125194" cy="44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6371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915456" cy="13208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20301"/>
                </a:solidFill>
                <a:hlinkClick r:id="rId2"/>
              </a:rPr>
              <a:t>Волонтерский профилактический отряд "</a:t>
            </a:r>
            <a:r>
              <a:rPr lang="ru-RU" sz="3200" dirty="0" err="1">
                <a:solidFill>
                  <a:srgbClr val="020301"/>
                </a:solidFill>
                <a:hlinkClick r:id="rId2"/>
              </a:rPr>
              <a:t>Эндорфины</a:t>
            </a:r>
            <a:r>
              <a:rPr lang="ru-RU" sz="3200" dirty="0">
                <a:solidFill>
                  <a:srgbClr val="020301"/>
                </a:solidFill>
                <a:hlinkClick r:id="rId2"/>
              </a:rPr>
              <a:t>"</a:t>
            </a:r>
            <a:endParaRPr lang="ru-RU" sz="3200" dirty="0">
              <a:solidFill>
                <a:srgbClr val="02030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10047"/>
            <a:ext cx="7350385" cy="48213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работы: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образа жизни в молодежной среде;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донорского движения;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деятельность с детьми-сиротами и ветеранами;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досуговой деятельности студентов академии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мероприятия (традиционные акции):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донора – сдача крови и привлечение к донорству студентов ВУЗа;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борьбы со СПИДом – информационная акция по вопросам профилактики заболевания;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конкурсе «Забайкалье против наркотиков»;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 – спортивное мероприятие, посвященное пропаганде здорового образа жизни;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благотворительной помощи и проведение детских утренников в детских домах города;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игровых тренингов и чтение мини-лекций, посвященных мотивации к ведению здорового образа жизни для учащихся средних школ города.</a:t>
            </a:r>
          </a:p>
          <a:p>
            <a:endParaRPr lang="ru-RU" dirty="0"/>
          </a:p>
        </p:txBody>
      </p:sp>
      <p:pic>
        <p:nvPicPr>
          <p:cNvPr id="1026" name="Picture 2" descr="http://chitgma.ru/images/endorf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8960" y="1555667"/>
            <a:ext cx="4096987" cy="37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778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chitgma.ru/images/svalov_tex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891" y="451262"/>
            <a:ext cx="8692111" cy="58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0625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463138" y="609600"/>
            <a:ext cx="214196" cy="9698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425" y="148187"/>
            <a:ext cx="8596668" cy="1615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Волонтерский профилактический отряд "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Эндорфины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"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 descr="http://chitgma.ru/images/endorf/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13" y="783770"/>
            <a:ext cx="4726379" cy="264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hitgma.ru/images/endorf/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6319" y="696685"/>
            <a:ext cx="4333889" cy="28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hitgma.ru/images/endorf/1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252" y="3518043"/>
            <a:ext cx="4741149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hitgma.ru/images/endorf/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336" y="3241188"/>
            <a:ext cx="3959526" cy="32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hitgma.ru/images/endorf/7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5847" y="1300097"/>
            <a:ext cx="3549597" cy="27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chitgma.ru/images/endorf/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4685" y="3672152"/>
            <a:ext cx="3480716" cy="29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8294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1258"/>
            <a:ext cx="9345440" cy="843148"/>
          </a:xfrm>
        </p:spPr>
        <p:txBody>
          <a:bodyPr>
            <a:normAutofit/>
          </a:bodyPr>
          <a:lstStyle/>
          <a:p>
            <a:r>
              <a:rPr lang="ru-RU" dirty="0">
                <a:hlinkClick r:id="rId2"/>
              </a:rPr>
              <a:t>Волонтерский отряд "Подари улыбку"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136" y="1258783"/>
            <a:ext cx="4358244" cy="4782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мероприятия: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«Мы за Здоровый образ жизни!»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осень!»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Игра-путешествие «Малая Родина»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представления.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Проводы зимы. Масленичное гулянье. 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здоровья.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детской книги.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защиты детей.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chitgma.ru/images/248/-9wCl1JGWx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196" y="1647431"/>
            <a:ext cx="3656404" cy="365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hitgma.ru/images/248/HRmPLXT_KY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8353" y="938154"/>
            <a:ext cx="3759282" cy="253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hitgma.ru/images/248/9Hra57jsV6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924" y="3650072"/>
            <a:ext cx="3810140" cy="285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2517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384" y="201882"/>
            <a:ext cx="8929618" cy="629391"/>
          </a:xfrm>
        </p:spPr>
        <p:txBody>
          <a:bodyPr>
            <a:normAutofit fontScale="90000"/>
          </a:bodyPr>
          <a:lstStyle/>
          <a:p>
            <a:r>
              <a:rPr lang="ru-RU" dirty="0">
                <a:hlinkClick r:id="rId2"/>
              </a:rPr>
              <a:t>"Медицинское туристическое братство"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384" y="1104405"/>
            <a:ext cx="4156364" cy="493695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Основные направления деятельности отряда: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- просветительная работа со школьниками по оказанию первой доврачебной помощи при ДТП;</a:t>
            </a:r>
          </a:p>
          <a:p>
            <a:pPr marL="0" indent="0">
              <a:buNone/>
            </a:pPr>
            <a:r>
              <a:rPr lang="ru-RU" dirty="0"/>
              <a:t>- обучение основам оказания первой помощи пострадавшим в экстремальных условиях,</a:t>
            </a:r>
          </a:p>
          <a:p>
            <a:pPr marL="0" indent="0">
              <a:buNone/>
            </a:pPr>
            <a:r>
              <a:rPr lang="ru-RU" dirty="0"/>
              <a:t>- подготовка по туристическому </a:t>
            </a:r>
            <a:r>
              <a:rPr lang="ru-RU" dirty="0" smtClean="0"/>
              <a:t>направлении.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сотрудничество с ЗРОООО Федерация спортивного туризма России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http://chitgma.ru/imgs/%D0%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748" y="1104405"/>
            <a:ext cx="3336966" cy="27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hitgma.ru/imgs/%D0%BC%D0%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719" y="950026"/>
            <a:ext cx="3693226" cy="238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hitgma.ru/imgs/%D0%BE%D0%B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5116" y="4093171"/>
            <a:ext cx="3562598" cy="233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hitgma.ru/imgs/TbXDkrgq1TY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719" y="3598223"/>
            <a:ext cx="3789301" cy="282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0199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25632"/>
            <a:ext cx="9286063" cy="819398"/>
          </a:xfrm>
        </p:spPr>
        <p:txBody>
          <a:bodyPr>
            <a:normAutofit/>
          </a:bodyPr>
          <a:lstStyle/>
          <a:p>
            <a:r>
              <a:rPr lang="ru-RU" dirty="0">
                <a:hlinkClick r:id="rId2"/>
              </a:rPr>
              <a:t>Ассоциация молодых стоматологов</a:t>
            </a:r>
            <a:endParaRPr lang="ru-RU" dirty="0"/>
          </a:p>
        </p:txBody>
      </p:sp>
      <p:pic>
        <p:nvPicPr>
          <p:cNvPr id="5122" name="Picture 2" descr="ÐÑÑÐ¾ÑÐ¸Ð°ÑÐ¸Ñ Ð¼Ð¾Ð»Ð¾Ð´ÑÑ ÑÑÐ¾Ð¼Ð°ÑÐ¾Ð»Ð¾Ð³Ð¾Ð²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009" y="1045030"/>
            <a:ext cx="4298869" cy="31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ÑÑÐ¾ÑÐ¸Ð°ÑÐ¸Ñ Ð¼Ð¾Ð»Ð¾Ð´ÑÑ ÑÑÐ¾Ð¼Ð°ÑÐ¾Ð»Ð¾Ð³Ð¾Ð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8878" y="1045030"/>
            <a:ext cx="3111335" cy="26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ÑÑÐ¾ÑÐ¸Ð°ÑÐ¸Ñ Ð¼Ð¾Ð»Ð¾Ð´ÑÑ ÑÑÐ¾Ð¼Ð°ÑÐ¾Ð»Ð¾Ð³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0212" y="1045030"/>
            <a:ext cx="3776353" cy="331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ÑÑÐ¾ÑÐ¸Ð°ÑÐ¸Ñ Ð¼Ð¾Ð»Ð¾Ð´ÑÑ ÑÑÐ¾Ð¼Ð°ÑÐ¾Ð»Ð¾Ð³Ð¾Ð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272" y="4233864"/>
            <a:ext cx="4678879" cy="24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ÑÑÐ¾ÑÐ¸Ð°ÑÐ¸Ñ Ð¼Ð¾Ð»Ð¾Ð´ÑÑ ÑÑÐ¾Ð¼Ð°ÑÐ¾Ð»Ð¾Ð³Ð¾Ð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8904" y="3859481"/>
            <a:ext cx="3966358" cy="26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7535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820453" cy="649184"/>
          </a:xfrm>
        </p:spPr>
        <p:txBody>
          <a:bodyPr>
            <a:normAutofit fontScale="90000"/>
          </a:bodyPr>
          <a:lstStyle/>
          <a:p>
            <a:r>
              <a:rPr lang="ru-RU" dirty="0">
                <a:hlinkClick r:id="rId2"/>
              </a:rPr>
              <a:t>Студенческий Медицинский отряд «Панацея»</a:t>
            </a:r>
            <a:endParaRPr lang="ru-RU" dirty="0"/>
          </a:p>
        </p:txBody>
      </p:sp>
      <p:pic>
        <p:nvPicPr>
          <p:cNvPr id="6148" name="Picture 4" descr="Ð¡ÑÑÐ´ÐµÐ½ÑÐµÑÐºÐ¸Ð¹ ÐÐµÐ´Ð¸ÑÐ¸Ð½ÑÐºÐ¸Ð¹ Ð¾ÑÑÑÐ´ Â«ÐÐ°Ð½Ð°ÑÐµÑÂ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129" y="3971347"/>
            <a:ext cx="4053875" cy="270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¡ÑÑÐ´ÐµÐ½ÑÐµÑÐºÐ¸Ð¹ ÐÐµÐ´Ð¸ÑÐ¸Ð½ÑÐºÐ¸Ð¹ Ð¾ÑÑÑÐ´ Â«ÐÐ°Ð½Ð°ÑÐµÑÂ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6452" y="1208830"/>
            <a:ext cx="4488542" cy="220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¡ÑÑÐ´ÐµÐ½ÑÐµÑÐºÐ¸Ð¹ ÐÐµÐ´Ð¸ÑÐ¸Ð½ÑÐºÐ¸Ð¹ Ð¾ÑÑÑÐ´ Â«ÐÐ°Ð½Ð°ÑÐµÑÂ»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315" y="1208830"/>
            <a:ext cx="4082855" cy="272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Ð¡ÑÑÐ´ÐµÐ½ÑÐµÑÐºÐ¸Ð¹ ÐÐµÐ´Ð¸ÑÐ¸Ð½ÑÐºÐ¸Ð¹ Ð¾ÑÑÑÐ´ Â«ÐÐ°Ð½Ð°ÑÐµÑÂ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7572" y="2310503"/>
            <a:ext cx="4145272" cy="276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Ð¡ÑÑÐ´ÐµÐ½ÑÐµÑÐºÐ¸Ð¹ ÐÐµÐ´Ð¸ÑÐ¸Ð½ÑÐºÐ¸Ð¹ Ð¾ÑÑÑÐ´ Â«ÐÐ°Ð½Ð°ÑÐµÑÂ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0198" y="4179164"/>
            <a:ext cx="3742150" cy="249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3568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2504"/>
            <a:ext cx="8858552" cy="855023"/>
          </a:xfrm>
        </p:spPr>
        <p:txBody>
          <a:bodyPr>
            <a:normAutofit/>
          </a:bodyPr>
          <a:lstStyle/>
          <a:p>
            <a:r>
              <a:rPr lang="ru-RU" dirty="0">
                <a:hlinkClick r:id="rId2"/>
              </a:rPr>
              <a:t>Волонтерский отряд "Буян"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80" y="1306286"/>
            <a:ext cx="3384468" cy="50945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Основные направления работы отряда:</a:t>
            </a:r>
          </a:p>
          <a:p>
            <a:pPr marL="0" indent="0">
              <a:buNone/>
            </a:pPr>
            <a:r>
              <a:rPr lang="ru-RU" dirty="0"/>
              <a:t>экологическое и патриотическое воспитание молодежи;</a:t>
            </a:r>
          </a:p>
          <a:p>
            <a:pPr marL="0" indent="0">
              <a:buNone/>
            </a:pPr>
            <a:r>
              <a:rPr lang="ru-RU" dirty="0"/>
              <a:t>помощь буддийским храмам, расположенным на территории города Читы и Читинского района (</a:t>
            </a:r>
            <a:r>
              <a:rPr lang="ru-RU" dirty="0" err="1"/>
              <a:t>Угданский</a:t>
            </a:r>
            <a:r>
              <a:rPr lang="ru-RU" dirty="0"/>
              <a:t> дацан, Читинский дацан, представительство Агинского дацана в г. Чита);</a:t>
            </a:r>
          </a:p>
          <a:p>
            <a:pPr marL="0" indent="0">
              <a:buNone/>
            </a:pPr>
            <a:r>
              <a:rPr lang="ru-RU" dirty="0"/>
              <a:t>работа с отделением отказников Краевой детской клинической больницы №2, Социальным приютом Забайкальского края, Городской детской поликлиникой №2.</a:t>
            </a:r>
          </a:p>
          <a:p>
            <a:endParaRPr lang="ru-RU" dirty="0"/>
          </a:p>
        </p:txBody>
      </p:sp>
      <p:pic>
        <p:nvPicPr>
          <p:cNvPr id="8194" name="Picture 2" descr="ÐÐ¾Ð»Ð¾Ð½ÑÐµÑÑÐºÐ¸Ð¹ Ð¾ÑÑÑÐ´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4566" y="997526"/>
            <a:ext cx="2450859" cy="305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Ð¾Ð»Ð¾Ð½ÑÐµÑÑÐºÐ¸Ð¹ Ð¾ÑÑÑÐ´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3294" y="1479649"/>
            <a:ext cx="3073118" cy="25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Ð¾Ð»Ð¾Ð½ÑÐµÑÑÐºÐ¸Ð¹ Ð¾ÑÑÑÐ´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2130" y="819397"/>
            <a:ext cx="2643456" cy="29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Ð¾Ð»Ð¾Ð½ÑÐµÑÑÐºÐ¸Ð¹ Ð¾ÑÑÑÐ´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6803" y="4169411"/>
            <a:ext cx="3648474" cy="234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ÐÐ¾Ð»Ð¾Ð½ÑÐµÑÑÐºÐ¸Ð¹ Ð¾ÑÑÑÐ´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0921" y="4169411"/>
            <a:ext cx="3149930" cy="2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417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5008"/>
            <a:ext cx="8359788" cy="926275"/>
          </a:xfrm>
        </p:spPr>
        <p:txBody>
          <a:bodyPr>
            <a:normAutofit fontScale="90000"/>
          </a:bodyPr>
          <a:lstStyle/>
          <a:p>
            <a:r>
              <a:rPr lang="ru-RU" dirty="0">
                <a:hlinkClick r:id="rId2"/>
              </a:rPr>
              <a:t>Волонтерский отряд «Береги свое сердце»</a:t>
            </a:r>
            <a:endParaRPr lang="ru-RU" dirty="0"/>
          </a:p>
        </p:txBody>
      </p:sp>
      <p:pic>
        <p:nvPicPr>
          <p:cNvPr id="7170" name="Picture 2" descr="http://chitgma.ru/images/beregi_her/%D0%90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405" y="1496292"/>
            <a:ext cx="8383979" cy="4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8945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639" y="522514"/>
            <a:ext cx="8763363" cy="140788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Проект  волонтёрского отряда "Счастье на ладони". 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 проект был представлен на защиту на Всероссийском молодежном образовательном форуме "Спешите делать добро!" г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Санкт-Петербург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Представленный проект завоевал специальную премию благотворительного фонда  «Право на чудо» (помощь недоношенным детям и их родителям) «Золотой колибри» в номинации  «С верой в чудо».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9274001" y="4191990"/>
            <a:ext cx="1223785" cy="184937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662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itchFamily="2" charset="0"/>
              </a:rPr>
              <a:t>Школа пациента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2348706"/>
            <a:ext cx="4038600" cy="3028950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1711533"/>
            <a:ext cx="4038600" cy="4303299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04665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8369" y="404664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347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Segoe Print" pitchFamily="2" charset="0"/>
              </a:rPr>
              <a:t>Обучение вязанию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1544" y="1556792"/>
            <a:ext cx="4038600" cy="2692400"/>
          </a:xfrm>
          <a:effectLst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3584" y="1556793"/>
            <a:ext cx="3017308" cy="4525963"/>
          </a:xfr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672" y="4077073"/>
            <a:ext cx="3779912" cy="25199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2487" y="332656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75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31917"/>
            <a:ext cx="4999071" cy="4509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приоритетов современной государственной политики является сохранение и укрепление здоровья населения Российской Федерации и усиления пропаганды здорового образа жизни.</a:t>
            </a:r>
          </a:p>
        </p:txBody>
      </p:sp>
      <p:pic>
        <p:nvPicPr>
          <p:cNvPr id="15366" name="Picture 6" descr="img_43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8913" y="1531917"/>
            <a:ext cx="4636531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3760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Segoe Print" pitchFamily="2" charset="0"/>
              </a:rPr>
              <a:t>Терапевтические </a:t>
            </a:r>
            <a:br>
              <a:rPr lang="ru-RU" dirty="0">
                <a:latin typeface="Segoe Print" pitchFamily="2" charset="0"/>
              </a:rPr>
            </a:br>
            <a:r>
              <a:rPr lang="ru-RU" dirty="0">
                <a:latin typeface="Segoe Print" pitchFamily="2" charset="0"/>
              </a:rPr>
              <a:t>игрушки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9536" y="2348881"/>
            <a:ext cx="4038600" cy="297749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1115" y="1600201"/>
            <a:ext cx="3620770" cy="4525963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60649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4353" y="260648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35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9922"/>
            <a:ext cx="8596668" cy="112136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Segoe Print" pitchFamily="2" charset="0"/>
              </a:rPr>
              <a:t>Акция май 2017</a:t>
            </a:r>
            <a:br>
              <a:rPr lang="ru-RU" sz="3200" dirty="0">
                <a:latin typeface="Segoe Print" pitchFamily="2" charset="0"/>
              </a:rPr>
            </a:br>
            <a:r>
              <a:rPr lang="ru-RU" sz="3200" dirty="0">
                <a:latin typeface="Segoe Print" pitchFamily="2" charset="0"/>
              </a:rPr>
              <a:t>«Сохраним тепло»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6040" y="475185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79922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99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344384"/>
            <a:ext cx="8596668" cy="116378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Segoe Print" pitchFamily="2" charset="0"/>
              </a:rPr>
              <a:t>Акция июль 2017</a:t>
            </a:r>
            <a:br>
              <a:rPr lang="ru-RU" sz="2800" dirty="0">
                <a:latin typeface="Segoe Print" pitchFamily="2" charset="0"/>
              </a:rPr>
            </a:br>
            <a:r>
              <a:rPr lang="ru-RU" sz="2800" dirty="0">
                <a:latin typeface="Segoe Print" pitchFamily="2" charset="0"/>
              </a:rPr>
              <a:t>«Гнезда для позиционирования</a:t>
            </a:r>
            <a:r>
              <a:rPr lang="ru-RU" dirty="0">
                <a:latin typeface="Segoe Print" pitchFamily="2" charset="0"/>
              </a:rPr>
              <a:t>»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7377" y="1600201"/>
            <a:ext cx="7077247" cy="4525963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5615" y="609600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0337" y="260648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9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Segoe Print" pitchFamily="2" charset="0"/>
              </a:rPr>
              <a:t>Акция март 2017</a:t>
            </a:r>
            <a:br>
              <a:rPr lang="ru-RU" sz="3200" dirty="0">
                <a:latin typeface="Segoe Print" pitchFamily="2" charset="0"/>
              </a:rPr>
            </a:br>
            <a:r>
              <a:rPr lang="ru-RU" sz="3200" dirty="0">
                <a:latin typeface="Segoe Print" pitchFamily="2" charset="0"/>
              </a:rPr>
              <a:t>«Подгузники для малышей»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6099" y="1841800"/>
            <a:ext cx="4935034" cy="3798979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8174" y="900906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60648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I:\Акция\IMG_91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53908"/>
            <a:ext cx="5390625" cy="403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3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204" y="9946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Segoe Print" pitchFamily="2" charset="0"/>
              </a:rPr>
              <a:t>День недоношенного ребенка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0649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01855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23\Desktop\День недоношенного ребенка\IMG_9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295966"/>
            <a:ext cx="7848872" cy="52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28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4384"/>
            <a:ext cx="9939206" cy="81939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Информационно-просветительская деятельность: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63782"/>
            <a:ext cx="7017876" cy="5379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Ознакомление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контроль за исполнением студентами и сотрудниками Академии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Российской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№15 от 23 февраля 2013 г. "Об охране здоровья граждан от воздействия окружающего табачного дыма и последствий потребления табака", Закона Забайкальского края № 198 от 24 июня 2009г. «Об административных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правонарушениях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Приказа № 112 от 28.09.12. «О запрете курения в учебных и вспомогательных корпусах, в общежитиях, клинике, на территории медицинской Академии, на клинических базах»;</a:t>
            </a:r>
          </a:p>
        </p:txBody>
      </p:sp>
    </p:spTree>
    <p:extLst>
      <p:ext uri="{BB962C8B-B14F-4D97-AF65-F5344CB8AC3E}">
        <p14:creationId xmlns:p14="http://schemas.microsoft.com/office/powerpoint/2010/main" xmlns="" val="106771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534390" y="463138"/>
            <a:ext cx="142944" cy="1464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56261"/>
            <a:ext cx="8596668" cy="56851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кураторских часов по вопросам формирования мотивации здорового образа жизни; Программа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Читинской государственной медицинской академии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распространение информационных материалов по пропаганде здорового образа жизни в студенческой молодежной газете 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Mediart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социальной рекламы и видеороликов по профилактике социально-негативных явлений;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Размещение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информации, касающейся оздоровления студентов и преподавателей на информационных стендах и на официальном сайте Академии. </a:t>
            </a:r>
          </a:p>
        </p:txBody>
      </p:sp>
    </p:spTree>
    <p:extLst>
      <p:ext uri="{BB962C8B-B14F-4D97-AF65-F5344CB8AC3E}">
        <p14:creationId xmlns:p14="http://schemas.microsoft.com/office/powerpoint/2010/main" xmlns="" val="2084876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9382"/>
            <a:ext cx="9915456" cy="110440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Физкультурно-оздоровительная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спортивно - массовая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работа: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53787"/>
            <a:ext cx="9487944" cy="468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1.Развитие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и оздоровительных секций для студентов и сотрудников Академии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физкультурно-оздоровительными мероприятиями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студентов.</a:t>
            </a:r>
          </a:p>
          <a:p>
            <a:pPr marL="0" indent="0">
              <a:buNone/>
            </a:pPr>
            <a:endParaRPr lang="ru-RU" sz="28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2844553"/>
              </p:ext>
            </p:extLst>
          </p:nvPr>
        </p:nvGraphicFramePr>
        <p:xfrm>
          <a:off x="1116282" y="3360716"/>
          <a:ext cx="7172696" cy="3111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54085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249382" y="439387"/>
            <a:ext cx="427952" cy="17021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78" y="439387"/>
            <a:ext cx="3336746" cy="5153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собственных спортивных баз: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стадион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плавательный бассейн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манеж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плоскостные сооружения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другие спортивные  объекты</a:t>
            </a: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://chitgma.ru/images/VIvuz/1_4/1_4_1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5240" y="215735"/>
            <a:ext cx="3222711" cy="26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hitgma.ru/images/VIvuz/1_4/1_4_2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8971" y="1720167"/>
            <a:ext cx="3765629" cy="259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chitgma.ru/images/VIvuz/1_4/1_4_3/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6909" y="3694711"/>
            <a:ext cx="3499665" cy="26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chitgma.ru/images/VIvuz/1_4/1_4_5/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5473" y="4070717"/>
            <a:ext cx="3322244" cy="248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chitgma.ru/images/VIvuz/1_4/1_4_6/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8982" y="117180"/>
            <a:ext cx="2909992" cy="21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7090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854" y="3400268"/>
            <a:ext cx="3921423" cy="5705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http://chitgma.ru/images/VIvuz/1_4/1_4_5/8Z0A45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81" y="266129"/>
            <a:ext cx="4251367" cy="270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hitgma.ru/images/VIvuz/1_4/1_4_6/8Z0A4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822" y="3114807"/>
            <a:ext cx="2844483" cy="350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hitgma.ru/images/VIvuz/1_4/1_4_6/8Z0A45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6304" y="266129"/>
            <a:ext cx="4582286" cy="25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hitgma.ru/images/VIvuz/1_4/1_4_8/8Z0A0797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8273" y="2240318"/>
            <a:ext cx="4085968" cy="262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chitgma.ru/images/VIvuz/1_4/1_4_8/8Z0A08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4843" y="3919060"/>
            <a:ext cx="4048290" cy="26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739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211283"/>
            <a:ext cx="6245980" cy="4830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отмечал еще В.А. Сухомлинский: «Забота о здоровье детей -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силы».</a:t>
            </a:r>
          </a:p>
        </p:txBody>
      </p:sp>
      <p:pic>
        <p:nvPicPr>
          <p:cNvPr id="16386" name="Picture 2" descr="img_0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8240" y="976787"/>
            <a:ext cx="43515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2201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570016" y="83127"/>
            <a:ext cx="107318" cy="52647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09" y="609601"/>
            <a:ext cx="3598223" cy="5431762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 структуре вуза: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санаторий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профилакторий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оздоровительно-спортивный лагерь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кабинет здорового образа  жизни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центр профилактики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http://chitgma.ru/images/VIvuz/1_4/1_4_2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7065" y="486887"/>
            <a:ext cx="5791747" cy="31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hitgma.ru/images/VIvuz/1_4/1_4_2/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9553" y="3020668"/>
            <a:ext cx="4809508" cy="360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8044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498764" y="403761"/>
            <a:ext cx="178570" cy="20583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03761"/>
            <a:ext cx="8596668" cy="5637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2.Оздоровление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сотрудников и профессорско- преподавательского состава Академии на базе отдыха (оз.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Арахлей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внутривузовских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физкультурно-оздоровительных и спортивно-массовых мероприятий среди обучающихся, сотрудников и профессорско-преподавательского состава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Читинской государственной медицинской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материально-технической базы для занятий физической культурой и спортом;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6.Подготовка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сборных команд ВУЗа по видам спорта для участия в соревнованиях различного уровня;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7.Совершенствование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и спортивно­ массовой работы в общежитиях.</a:t>
            </a:r>
          </a:p>
        </p:txBody>
      </p:sp>
    </p:spTree>
    <p:extLst>
      <p:ext uri="{BB962C8B-B14F-4D97-AF65-F5344CB8AC3E}">
        <p14:creationId xmlns:p14="http://schemas.microsoft.com/office/powerpoint/2010/main" xmlns="" val="1226795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356260" y="609600"/>
            <a:ext cx="321074" cy="22167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09601"/>
            <a:ext cx="4167798" cy="5431762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студентов, прошедших санаторно-курортное лечение, оздоровление в оздоровительно-спортивном лагере с оплатой расходов из средств ВУЗа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на базе спортивно-оздоровительного лагеря академии на озере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Арахлей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прошли санаторно-курортное лечение 111 студентов – активных участников Студенческого самоуправления. Проживание, питание, организация досуга студентов обеспечивались за счёт средств ВУЗа.</a:t>
            </a:r>
          </a:p>
          <a:p>
            <a:endParaRPr lang="ru-RU" dirty="0"/>
          </a:p>
        </p:txBody>
      </p:sp>
      <p:pic>
        <p:nvPicPr>
          <p:cNvPr id="9218" name="Picture 2" descr="http://chitgma.ru/images/VIIvuz/2_8/8Z0A7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7569" y="265217"/>
            <a:ext cx="4285796" cy="28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hitgma.ru/images/VIIvuz/2_8/IMG_0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8092" y="2303813"/>
            <a:ext cx="3736609" cy="281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hitgma.ru/images/VIIvuz/2_8/IMG_05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9582" y="3336391"/>
            <a:ext cx="3541769" cy="32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2494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324" y="158338"/>
            <a:ext cx="11102987" cy="1320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и сотрудники ВУЗа активно занимаются спортом, участвуют в соревнованиях городского и краевого уровней.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chitgma.ru/images/VIIvuz/2_10/barano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324" y="1710048"/>
            <a:ext cx="4785315" cy="28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hitgma.ru/images/VIIvuz/2_10/biryk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9191" y="1127496"/>
            <a:ext cx="4458586" cy="30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hitgma.ru/images/VIIvuz/2_10/dol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8484" y="4011598"/>
            <a:ext cx="3895107" cy="288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chitgma.ru/images/VIIvuz/2_10/obydenk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9423" y="4163714"/>
            <a:ext cx="5355771" cy="258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6020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38151"/>
            <a:ext cx="7564141" cy="5103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в декабре 2015 г. на базе Академии был создан Студенческий спортивный клуб Читинской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гсоударственной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медицинской академии "Импульс", который является членом Общероссийской молодёжной общественной организации "Ассоциация студенческих спортивных клубов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России«. А также недавно организованный клуб «Регби».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 декабря 2015 г.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на базе Академии создан  клуб «Здоровье» организованный кафедрой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инфекционных болезней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эпидемиологии, в рамках которого проходят различные круглые столы и лекции по пропаганде ЗОЖ.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ÐÐ¾ÑÑÑÐ¸ÑÐ¸ÐºÐ°Ñ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2722" y="2517570"/>
            <a:ext cx="3693226" cy="363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apf.mail.ru/cgi-bin/readmsg/%D0%9A%D1%81%D0%B5%D1%80%20%D0%98%D0%BC%D0%BF%D1%83%D0%BB%D1%8C%D1%81.jpg?id=15233221940000000266%3B0%3B4&amp;x-email=oleperf80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pf.mail.ru/cgi-bin/readmsg/%D0%9A%D1%81%D0%B5%D1%80%20%D0%98%D0%BC%D0%BF%D1%83%D0%BB%D1%8C%D1%81.jpg?id=15233221940000000266%3B0%3B4&amp;x-email=oleperf80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%D0%9A%D1%81%D0%B5%D1%80%20%D0%98%D0%BC%D0%BF%D1%83%D0%BB%D1%8C%D1%81.jpg?id=15233221940000000266%3B0%3B4&amp;x-email=oleperf80%40mail.ru&amp;exif=1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3924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5" y="166255"/>
            <a:ext cx="10200905" cy="147254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Обеспечение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оптимальных санитарно-гигиенических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деятельности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предполагает: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38795"/>
            <a:ext cx="9606697" cy="440256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мест в соответствии с санитарно-гигиеническими нормами;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условий, отвечающих санитарно-гигиеническим нормам, для полноценного отдыха и подготовки к занятиям студентов в общежитии;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Составление расписания учебных занятий с учетом оптимального сочетания режима учебы и отдыха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питания в учебных корпусах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ЧГМА.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230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125760"/>
            <a:ext cx="9577064" cy="1143000"/>
          </a:xfrm>
        </p:spPr>
        <p:txBody>
          <a:bodyPr>
            <a:noAutofit/>
          </a:bodyPr>
          <a:lstStyle/>
          <a:p>
            <a:pPr algn="ctr"/>
            <a:r>
              <a:rPr lang="ru-RU" sz="2100" dirty="0">
                <a:solidFill>
                  <a:srgbClr val="1D860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Студенческая столовая в общежитии №1, по адресу ул.Хабаровская, 2  расположена на 1 этаже, имеет один большой зал </a:t>
            </a:r>
            <a:br>
              <a:rPr lang="ru-RU" sz="2100" dirty="0">
                <a:solidFill>
                  <a:srgbClr val="1D860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</a:br>
            <a:r>
              <a:rPr lang="ru-RU" sz="2100" dirty="0">
                <a:solidFill>
                  <a:srgbClr val="1D860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с общим количеством посадочных мест – 80.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1586" y="1340768"/>
            <a:ext cx="3550359" cy="5325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049" y="1340712"/>
            <a:ext cx="3549935" cy="5325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641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30629"/>
            <a:ext cx="10283591" cy="179977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ректоратом ВУЗа рекомендован комплекс упражнений для производственной гимнастики всех сотрудников ФГБОУ ВО ЧГМА.</a:t>
            </a:r>
          </a:p>
        </p:txBody>
      </p:sp>
      <p:pic>
        <p:nvPicPr>
          <p:cNvPr id="12290" name="Picture 2" descr="http://chitgma.ru/images/VIvuz/3_2/8Z0A02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257" y="1520042"/>
            <a:ext cx="4512213" cy="244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chitgma.ru/images/VIvuz/3_2/8Z0A09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3839" y="1030514"/>
            <a:ext cx="4111400" cy="273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chitgma.ru/images/VIvuz/3_2/8Z0A58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5850" y="3408217"/>
            <a:ext cx="3751626" cy="32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chitgma.ru/images/VIvuz/3_2/8Z0A09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154" y="3542825"/>
            <a:ext cx="4202669" cy="313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chitgma.ru/images/VIvuz/3_2/8Z0A09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257" y="3838255"/>
            <a:ext cx="3181392" cy="296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7371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0634"/>
            <a:ext cx="8596668" cy="1140031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Реализация программ по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 и сопровождению психического здоровья студентов: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60665"/>
            <a:ext cx="7338510" cy="45806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Индивидуальное консультирование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психолога.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тренинги по направлениям: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в начале обучения,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уверенность перед экзаменами, управление чувствами, социальная активность, стратегия поведения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конфликтах, формировании позиции ЗОЖ по программе 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выбор»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 д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Психодиагностика индивидуально-психологических свойств и особенностей личности; уровня развития когнитивной, мотивационно-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потребностной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эмоционально волевой, коммуникативной,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сфер и степени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дезадаптации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студента.</a:t>
            </a:r>
          </a:p>
        </p:txBody>
      </p:sp>
      <p:pic>
        <p:nvPicPr>
          <p:cNvPr id="13314" name="Picture 2" descr="Ð¦ÐµÐ½ÑÑ ÑÐ°Ð·Ð²Ð¸ÑÐ¸Ñ  Ð»Ð¸ÑÐ½Ð¾ÑÑÐ¸ ÑÑÑÐ´ÐµÐ½ÑÐ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5844" y="1888177"/>
            <a:ext cx="3990109" cy="41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6261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Ð¦ÐµÐ½ÑÑ ÑÐ°Ð·Ð²Ð¸ÑÐ¸Ñ  Ð»Ð¸ÑÐ½Ð¾ÑÑÐ¸ ÑÑÑÐ´ÐµÐ½ÑÐ°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64" y="285008"/>
            <a:ext cx="4389935" cy="324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¦ÐµÐ½ÑÑ ÑÐ°Ð·Ð²Ð¸ÑÐ¸Ñ  Ð»Ð¸ÑÐ½Ð¾ÑÑÐ¸ ÑÑÑÐ´ÐµÐ½ÑÐ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5726" y="285008"/>
            <a:ext cx="4535178" cy="334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Ð¦ÐµÐ½ÑÑ ÑÐ°Ð·Ð²Ð¸ÑÐ¸Ñ  Ð»Ð¸ÑÐ½Ð¾ÑÑÐ¸ ÑÑÑÐ´ÐµÐ½ÑÐ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1927" y="3531651"/>
            <a:ext cx="4800041" cy="313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Ð¦ÐµÐ½ÑÑ ÑÐ°Ð·Ð²Ð¸ÑÐ¸Ñ  Ð»Ð¸ÑÐ½Ð¾ÑÑÐ¸ ÑÑÑÐ´ÐµÐ½ÑÐ°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3324" y="3185948"/>
            <a:ext cx="4565279" cy="34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6910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2618" y="843149"/>
            <a:ext cx="6353299" cy="5198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В соответствии с Законом «Об образовании» здоровье детей и подростков относится к приоритетным направлениям государственной политики в сфере образования.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Важность </a:t>
            </a:r>
            <a:r>
              <a:rPr lang="ru-RU" sz="2400" b="1" dirty="0"/>
              <a:t>такой ориентации очень высока, поскольку по статистическим данным лишь 16% всего населения здоровы, 50% имеют функциональные нарушения и отклонения в состоянии здоровья, 34% - хроническую патологию.</a:t>
            </a:r>
          </a:p>
        </p:txBody>
      </p:sp>
      <p:pic>
        <p:nvPicPr>
          <p:cNvPr id="17410" name="Picture 2" descr="jvywwxtfx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461" y="953036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1580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3018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97527"/>
            <a:ext cx="5034697" cy="5043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реализация Программы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ФГБОУ ВО «Читинская государственная медицинская академия»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направлена на формирование ценности здоровья и здорового образа жизни и должна быть основана на системном подходе, предполагающем участие в ней всех субъектов учебно-воспитательного процесса.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0856" y="1536337"/>
            <a:ext cx="3674410" cy="34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35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ЗДОРОВЬЕСБЕРЕГАЮЩЕЙ  ДЕЯТЕЛЬНОСТИ  ЧИТИНСКОЙ  ГОСУДАРСТВЕННОЙ МЕДИЦИНСКОЙ  АКАДЕМИИ  НА  ПЕРИОД  2017  -2018г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70911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здоровья участников образовательного процесса путем формирования мотивации к здоровому образу жизни и ценностного отношения к здоровью как мировоззрения.</a:t>
            </a:r>
          </a:p>
        </p:txBody>
      </p:sp>
      <p:pic>
        <p:nvPicPr>
          <p:cNvPr id="18434" name="Picture 2" descr="p12908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831" y="2054431"/>
            <a:ext cx="4005850" cy="43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913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0005"/>
            <a:ext cx="8596668" cy="90252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95647"/>
            <a:ext cx="8596668" cy="5842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1.Внедрение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учебно-воспитательный процесс программ, направленных на приобретение студентами и сотрудниками знаний, умений и навыков сохранения и укрепления здоровья, формирование культуры здорового образа жизни.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 комплекса мер, направленных на оздоровление студентов и создание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обучения, труда и отдыха участников образовательного процесса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Совершенствование спортивно- оздоровительной базы для сохранения и улучшения физического здоровья обучающихся и сотрудников.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3239382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90005" y="486888"/>
            <a:ext cx="487329" cy="12271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25631"/>
            <a:ext cx="10711102" cy="65195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отрицательного отношения к употреблению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психоактивных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веществ, табака, алкоголя и пропаганда здорового образа жизни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Использование современных информационных технологий и средств массовой информации с целью формирования потребности у студентов, преподавателей и сотрудников Академии в сохранении и укреплении здоровья.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Повышение ответственного отношения к личному и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общественному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 через вовлечение студентов и преподавателей в пропаганду здорового образа жизни во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вневузовском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пространстве.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творческой и социальной активности студентов как фундамента формирования мотивации к здоровому образу жизни (также развитие добровольческого движения).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5333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2504"/>
            <a:ext cx="10046084" cy="11756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пути реализации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24395"/>
            <a:ext cx="3906541" cy="574765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здоровья и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риска студентов и сотрудников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 :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А. Проведение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профилактических медицинских осмотров студентов ЧГМА, с дальнейшим распределением их по группам здоровья для занятий физической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культурой.</a:t>
            </a:r>
          </a:p>
        </p:txBody>
      </p:sp>
      <p:pic>
        <p:nvPicPr>
          <p:cNvPr id="1026" name="Picture 2" descr="C:\Users\Left\Desktop\1.2_files\B49J5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875" y="1592331"/>
            <a:ext cx="5296395" cy="401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988198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261</TotalTime>
  <Words>1481</Words>
  <Application>Microsoft Office PowerPoint</Application>
  <PresentationFormat>Произвольный</PresentationFormat>
  <Paragraphs>135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Аспект</vt:lpstr>
      <vt:lpstr>Организация пропаганды ЗОЖ в ЧГМА</vt:lpstr>
      <vt:lpstr>Слайд 2</vt:lpstr>
      <vt:lpstr>Слайд 3</vt:lpstr>
      <vt:lpstr>Слайд 4</vt:lpstr>
      <vt:lpstr>Слайд 5</vt:lpstr>
      <vt:lpstr>ПРОГРАММА  ЗДОРОВЬЕСБЕРЕГАЮЩЕЙ  ДЕЯТЕЛЬНОСТИ  ЧИТИНСКОЙ  ГОСУДАРСТВЕННОЙ МЕДИЦИНСКОЙ  АКАДЕМИИ  НА  ПЕРИОД  2017  -2018г.</vt:lpstr>
      <vt:lpstr>Задачи программы:</vt:lpstr>
      <vt:lpstr>Слайд 8</vt:lpstr>
      <vt:lpstr>Направления и пути реализации программы:</vt:lpstr>
      <vt:lpstr>2. Диспансеризация преподавателей и сотрудников Академии</vt:lpstr>
      <vt:lpstr>Анкета “Оценка студентов условий ЗОЖ в ЧГМА” Показатель удовлетворенности условиями формирования ЗОЖ.  Вопрос №11  Удовлетворяют ли вас условия формирования ЗОЖ   в ЧГМА. </vt:lpstr>
      <vt:lpstr>2. Профилактика социально-негативных явлений в студенческой среде и пропаганда здорового образа жизни:</vt:lpstr>
      <vt:lpstr>Привлечение актива Студенческого Совета к разработке и реализации мероприятий по пропаганде здорового образа жизни; </vt:lpstr>
      <vt:lpstr>Слайд 14</vt:lpstr>
      <vt:lpstr>Волонтерский отряд "Правильный выбор"</vt:lpstr>
      <vt:lpstr>    Международный проект «Dance for life» реализуется на базе ГБОУ ВПО ЧГМА с апреля 2013 года, рассчитан на длительную перспективу.</vt:lpstr>
      <vt:lpstr>Реализация Всероссийского проекта «Волонтёры-медики». На базе ГБОУ ВПО ЧГМА с сентября 2015 года работает региональное отделение Всероссийского общественного объединения «Волонтёры-медики». </vt:lpstr>
      <vt:lpstr>Проект "ПОМОГИ, если ты стал очевидцем ДТП..." - совместный проект волонтёрского движения "Ты не один!". </vt:lpstr>
      <vt:lpstr>Волонтерский профилактический отряд "Эндорфины"</vt:lpstr>
      <vt:lpstr>Слайд 20</vt:lpstr>
      <vt:lpstr>Волонтерский отряд "Подари улыбку"</vt:lpstr>
      <vt:lpstr>"Медицинское туристическое братство"</vt:lpstr>
      <vt:lpstr>Ассоциация молодых стоматологов</vt:lpstr>
      <vt:lpstr>Студенческий Медицинский отряд «Панацея»</vt:lpstr>
      <vt:lpstr>Волонтерский отряд "Буян"</vt:lpstr>
      <vt:lpstr>Волонтерский отряд «Береги свое сердце»</vt:lpstr>
      <vt:lpstr>Проект  волонтёрского отряда "Счастье на ладони".  В 2017 году проект был представлен на защиту на Всероссийском молодежном образовательном форуме "Спешите делать добро!" г. Санкт-Петербург. Представленный проект завоевал специальную премию благотворительного фонда  «Право на чудо» (помощь недоношенным детям и их родителям) «Золотой колибри» в номинации  «С верой в чудо». </vt:lpstr>
      <vt:lpstr>Школа пациента</vt:lpstr>
      <vt:lpstr>Обучение вязанию</vt:lpstr>
      <vt:lpstr>Терапевтические  игрушки</vt:lpstr>
      <vt:lpstr>Акция май 2017 «Сохраним тепло»</vt:lpstr>
      <vt:lpstr>Акция июль 2017 «Гнезда для позиционирования»</vt:lpstr>
      <vt:lpstr>Акция март 2017 «Подгузники для малышей»</vt:lpstr>
      <vt:lpstr>День недоношенного ребенка </vt:lpstr>
      <vt:lpstr>3. Информационно-просветительская деятельность:</vt:lpstr>
      <vt:lpstr>Слайд 36</vt:lpstr>
      <vt:lpstr>4. Физкультурно-оздоровительная и спортивно - массовая работа: </vt:lpstr>
      <vt:lpstr>Слайд 38</vt:lpstr>
      <vt:lpstr>Слайд 39</vt:lpstr>
      <vt:lpstr>Слайд 40</vt:lpstr>
      <vt:lpstr>Слайд 41</vt:lpstr>
      <vt:lpstr>Слайд 42</vt:lpstr>
      <vt:lpstr>Преподаватели и сотрудники ВУЗа активно занимаются спортом, участвуют в соревнованиях городского и краевого уровней.</vt:lpstr>
      <vt:lpstr>Слайд 44</vt:lpstr>
      <vt:lpstr>5. Обеспечение оптимальных санитарно-гигиенических условий деятельности участников образовательного процесса предполагает: </vt:lpstr>
      <vt:lpstr>Студенческая столовая в общежитии №1, по адресу ул.Хабаровская, 2  расположена на 1 этаже, имеет один большой зал  с общим количеством посадочных мест – 80.</vt:lpstr>
      <vt:lpstr>В настоящее время ректоратом ВУЗа рекомендован комплекс упражнений для производственной гимнастики всех сотрудников ФГБОУ ВО ЧГМА.</vt:lpstr>
      <vt:lpstr>6. Реализация программ по обеспечению и сопровождению психического здоровья студентов:</vt:lpstr>
      <vt:lpstr>Слайд 49</vt:lpstr>
      <vt:lpstr>Слайд 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пропаганды ЗОЖ в ЧГМА.</dc:title>
  <dc:creator>Left</dc:creator>
  <cp:lastModifiedBy>vasileva.k</cp:lastModifiedBy>
  <cp:revision>36</cp:revision>
  <dcterms:created xsi:type="dcterms:W3CDTF">2018-04-12T01:05:19Z</dcterms:created>
  <dcterms:modified xsi:type="dcterms:W3CDTF">2018-04-24T01:15:42Z</dcterms:modified>
</cp:coreProperties>
</file>